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Source Serif 4"/>
      <p:regular r:id="rId20"/>
    </p:embeddedFont>
    <p:embeddedFont>
      <p:font typeface="Source Serif 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139"/>
            <a:ext cx="7556421" cy="2179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🎮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PlayStation Sales and Ratings Analysis Project Presentation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1542"/>
            <a:ext cx="59709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 &amp; Goal (S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668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Project Title: PlayStation Sales and Ratings Analysis (PS3, PS4, PS5)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867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Goal: The primary goal was to analyze sales distribution, regional performance, and the relationship between game ratings (user and critic) and commercial success across the PS3, PS4, and PS5 console generations.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500"/>
            <a:ext cx="64961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Cleaning &amp; Preparation 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801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Preparation Steps: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9815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39815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655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Column Cleaning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14586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Standardized column names (e.g., total_sales, release_year).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9815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39815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655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Types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14586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Converted the release_date column to datetime and extracted a usable release_year.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355783"/>
            <a:ext cx="6407944" cy="3114199"/>
          </a:xfrm>
          <a:prstGeom prst="roundRect">
            <a:avLst>
              <a:gd name="adj" fmla="val 469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355783"/>
            <a:ext cx="121920" cy="3114199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4613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10349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Handled missing data by filling: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2524" y="5602486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rating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(for unrated games).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42524" y="604468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genres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"Unknown"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2524" y="648688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release_year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"Unknown"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(and converted valid entries to integers).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355783"/>
            <a:ext cx="6408063" cy="3114199"/>
          </a:xfrm>
          <a:prstGeom prst="roundRect">
            <a:avLst>
              <a:gd name="adj" fmla="val 469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8067" y="4355783"/>
            <a:ext cx="121920" cy="3114199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21" name="Text 19"/>
          <p:cNvSpPr/>
          <p:nvPr/>
        </p:nvSpPr>
        <p:spPr>
          <a:xfrm>
            <a:off x="7777282" y="4613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Duplicates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510349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Confirmed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duplicate entries in the final dataset.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05909"/>
            <a:ext cx="5130522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 &amp; Insights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57449" y="1244798"/>
            <a:ext cx="4802267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📈</a:t>
            </a:r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Console &amp; Trend Analysis 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257449" y="224647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Console Sales: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57449" y="2810947"/>
            <a:ext cx="353222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PS4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generated the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highest total sales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followed by PS3 and PS5.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7449" y="3945255"/>
            <a:ext cx="3532227" cy="281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i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Self-Correction/Limitation: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Noted that many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PS5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entries had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zero sales data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recorded in the dataset, which artificially suppresses its total sales figure, so PS4's lead is expected due to its longer, complete lifecycle.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334744" y="224647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 Over Time: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34744" y="2810947"/>
            <a:ext cx="3532227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sales peaked dramatically between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2013 and 2015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correlating directly with the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PS4's launch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early success.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4744" y="4650105"/>
            <a:ext cx="3532227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Sales remained strong through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2017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indicating a long, successful lifecycle for the PS4.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34744" y="6136838"/>
            <a:ext cx="3532227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Sales declined sharply after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2018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largely due to missing or incomplete data for newer PS5 titles in the dataset.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058"/>
            <a:ext cx="4354354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🌍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Regional Performance 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93790" y="1644610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18714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058472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2778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North America (NA)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269099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largest market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PlayStation games in the dataset.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644610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18714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328" y="2058472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2778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PAL Region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26909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(Europe, Australia, etc.) is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second largest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contributor.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811435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0604" y="50382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225296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5945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Japan Sales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0604" y="643592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Are noticeably lower than both NA and PAL, suggesting different market dynamics or game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41615"/>
            <a:ext cx="2957751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🏷️</a:t>
            </a:r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Genre Popularity 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170057" y="1223724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After accounting for the "Unknown" category: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0057" y="1755934"/>
            <a:ext cx="7776686" cy="1125379"/>
          </a:xfrm>
          <a:prstGeom prst="roundRect">
            <a:avLst>
              <a:gd name="adj" fmla="val 41662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6365319" y="195119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65319" y="2373511"/>
            <a:ext cx="738616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most prevalent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genre.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70057" y="3076575"/>
            <a:ext cx="7776686" cy="1125379"/>
          </a:xfrm>
          <a:prstGeom prst="roundRect">
            <a:avLst>
              <a:gd name="adj" fmla="val 41662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6365319" y="327183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Adventure-Action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65319" y="3694152"/>
            <a:ext cx="738616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Followed by Adventure-Action.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0057" y="4397216"/>
            <a:ext cx="7776686" cy="1125379"/>
          </a:xfrm>
          <a:prstGeom prst="roundRect">
            <a:avLst>
              <a:gd name="adj" fmla="val 41662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365319" y="4592479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Shooter-Action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65319" y="5014793"/>
            <a:ext cx="738616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Followed by Shooter-Action.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70057" y="5717858"/>
            <a:ext cx="7776686" cy="1125379"/>
          </a:xfrm>
          <a:prstGeom prst="roundRect">
            <a:avLst>
              <a:gd name="adj" fmla="val 41662"/>
            </a:avLst>
          </a:prstGeom>
          <a:solidFill>
            <a:srgbClr val="F9F7F7"/>
          </a:solidFill>
          <a:ln/>
        </p:spPr>
      </p:sp>
      <p:sp>
        <p:nvSpPr>
          <p:cNvPr id="15" name="Text 12"/>
          <p:cNvSpPr/>
          <p:nvPr/>
        </p:nvSpPr>
        <p:spPr>
          <a:xfrm>
            <a:off x="6365319" y="591312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Sports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365319" y="6335435"/>
            <a:ext cx="738616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And Sports.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170057" y="7062907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i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Insight: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Action-oriented games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dominate the PlayStation library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across all three generations.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5104"/>
            <a:ext cx="6076474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📉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User &amp; Critic Ratings Correlation 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25886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Overall Relationship: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Both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 Ratings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(rating)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Critic Scores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(metacritic) show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weak correlation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with total_sales.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696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* *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Observations (Visual Evidence):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876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highly rated games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(4.0+ or 80+ Metacritic) still have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moderate to low sales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9276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few low-rated/unrated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games managed to achieve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very high sales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(e.g., in the lower sales range of your scatter plots), suggesting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marketing or franchise loyalty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can sometimes outweigh quality scores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4299"/>
            <a:ext cx="3811667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📢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Player Engagement 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47178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Relationship: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ratings_count (player engagement) shows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stronger positive correlation with sales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than the average rating score itself.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98808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Games with extremely high sales typically have a much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larger number of user ratings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indicating high player interest and community buzz is a better indicator of commercial success than a subjective score. *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Correlation Matrix Summary: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heatmap confirms that ratings metrics have weak correlations with sales, while regional sales are, as expected, strongly correlated with total_sales.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732711"/>
            <a:ext cx="4099917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. Top Publishers 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03871" y="1552694"/>
            <a:ext cx="77090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Players: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3871" y="2418755"/>
            <a:ext cx="3752017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203871" y="2395895"/>
            <a:ext cx="3752017" cy="91440"/>
          </a:xfrm>
          <a:prstGeom prst="roundRect">
            <a:avLst>
              <a:gd name="adj" fmla="val 33629"/>
            </a:avLst>
          </a:prstGeom>
          <a:solidFill>
            <a:srgbClr val="3E2513"/>
          </a:solidFill>
          <a:ln/>
        </p:spPr>
      </p:sp>
      <p:sp>
        <p:nvSpPr>
          <p:cNvPr id="7" name="Shape 4"/>
          <p:cNvSpPr/>
          <p:nvPr/>
        </p:nvSpPr>
        <p:spPr>
          <a:xfrm>
            <a:off x="7772340" y="2111335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3E2513"/>
          </a:solidFill>
          <a:ln/>
        </p:spPr>
      </p:sp>
      <p:sp>
        <p:nvSpPr>
          <p:cNvPr id="8" name="Text 5"/>
          <p:cNvSpPr/>
          <p:nvPr/>
        </p:nvSpPr>
        <p:spPr>
          <a:xfrm>
            <a:off x="7956768" y="2265045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31637" y="293120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Activision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431637" y="3374469"/>
            <a:ext cx="32964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Leads the market (primarily due to the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Call of Duty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franchise).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160794" y="2418755"/>
            <a:ext cx="3752136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160794" y="2395895"/>
            <a:ext cx="3752136" cy="91440"/>
          </a:xfrm>
          <a:prstGeom prst="roundRect">
            <a:avLst>
              <a:gd name="adj" fmla="val 33629"/>
            </a:avLst>
          </a:prstGeom>
          <a:solidFill>
            <a:srgbClr val="3E2513"/>
          </a:solidFill>
          <a:ln/>
        </p:spPr>
      </p:sp>
      <p:sp>
        <p:nvSpPr>
          <p:cNvPr id="13" name="Shape 10"/>
          <p:cNvSpPr/>
          <p:nvPr/>
        </p:nvSpPr>
        <p:spPr>
          <a:xfrm>
            <a:off x="11729383" y="2111335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11913810" y="2265045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88560" y="293120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Electronic Arts (EA)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88560" y="3374469"/>
            <a:ext cx="329660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Is a close second.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03871" y="4770596"/>
            <a:ext cx="7709059" cy="1511498"/>
          </a:xfrm>
          <a:prstGeom prst="roundRect">
            <a:avLst>
              <a:gd name="adj" fmla="val 726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203871" y="4747736"/>
            <a:ext cx="7709059" cy="91440"/>
          </a:xfrm>
          <a:prstGeom prst="roundRect">
            <a:avLst>
              <a:gd name="adj" fmla="val 33629"/>
            </a:avLst>
          </a:prstGeom>
          <a:solidFill>
            <a:srgbClr val="3E2513"/>
          </a:solidFill>
          <a:ln/>
        </p:spPr>
      </p:sp>
      <p:sp>
        <p:nvSpPr>
          <p:cNvPr id="19" name="Shape 16"/>
          <p:cNvSpPr/>
          <p:nvPr/>
        </p:nvSpPr>
        <p:spPr>
          <a:xfrm>
            <a:off x="9750921" y="4463177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3E2513"/>
          </a:solidFill>
          <a:ln/>
        </p:spPr>
      </p:sp>
      <p:sp>
        <p:nvSpPr>
          <p:cNvPr id="20" name="Text 17"/>
          <p:cNvSpPr/>
          <p:nvPr/>
        </p:nvSpPr>
        <p:spPr>
          <a:xfrm>
            <a:off x="9935349" y="4616887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431637" y="5283041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Ubisoft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6431637" y="5726311"/>
            <a:ext cx="725352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Followed by Ubisoft.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03871" y="6512719"/>
            <a:ext cx="77090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Insight: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Revenue is heavily concentrated among a few major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third-party publishers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with strong, established franchises. First-party Sony studios are also major players.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324820"/>
            <a:ext cx="5812393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. Conclusion &amp; Limitations 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62714" y="4196477"/>
            <a:ext cx="13104971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Overall Conclusion: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Commercial success on PlayStation is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less dependent on high user/critic ratings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more driven by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strong franchise power, marketing, and high player engagement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(as shown by ratings count). 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PS4 era was the commercial peak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represented in this dataset, with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North America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being the key revenue region.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2714" y="5487829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Limitations (Important for the Evaluator):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2714" y="6081713"/>
            <a:ext cx="131049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PS5 Data Incompleteness: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project's accuracy for the latest generation is limited by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missing/zero sales data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many PS5 titles.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2714" y="6855381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Missing Metadata: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large number of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"Unknown"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genres and incomplete user ratings limits deep-dive insights.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2714" y="7280315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Sales Granularity: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data is only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annual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preventing analysis of month-to-month or seasonal sales trends.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2025-11-26T05:54:39Z</dcterms:created>
  <dcterms:modified xsi:type="dcterms:W3CDTF">2025-11-26T05:54:39Z</dcterms:modified>
</cp:coreProperties>
</file>